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600" r:id="rId3"/>
    <p:sldId id="286" r:id="rId4"/>
    <p:sldId id="288" r:id="rId5"/>
    <p:sldId id="289" r:id="rId6"/>
    <p:sldId id="291" r:id="rId7"/>
    <p:sldId id="292" r:id="rId8"/>
    <p:sldId id="293" r:id="rId9"/>
    <p:sldId id="294" r:id="rId10"/>
    <p:sldId id="295" r:id="rId11"/>
    <p:sldId id="296" r:id="rId12"/>
    <p:sldId id="298" r:id="rId13"/>
    <p:sldId id="301" r:id="rId14"/>
    <p:sldId id="595" r:id="rId15"/>
    <p:sldId id="599" r:id="rId16"/>
    <p:sldId id="601" r:id="rId17"/>
    <p:sldId id="596" r:id="rId18"/>
    <p:sldId id="602" r:id="rId19"/>
    <p:sldId id="603" r:id="rId20"/>
    <p:sldId id="604" r:id="rId21"/>
    <p:sldId id="606" r:id="rId22"/>
    <p:sldId id="605" r:id="rId23"/>
    <p:sldId id="607" r:id="rId24"/>
    <p:sldId id="608" r:id="rId25"/>
    <p:sldId id="609" r:id="rId26"/>
    <p:sldId id="610" r:id="rId27"/>
    <p:sldId id="309" r:id="rId28"/>
    <p:sldId id="612" r:id="rId29"/>
    <p:sldId id="613" r:id="rId30"/>
    <p:sldId id="611" r:id="rId31"/>
    <p:sldId id="614" r:id="rId32"/>
    <p:sldId id="615" r:id="rId33"/>
    <p:sldId id="616" r:id="rId34"/>
    <p:sldId id="618" r:id="rId35"/>
    <p:sldId id="619" r:id="rId36"/>
    <p:sldId id="617" r:id="rId37"/>
    <p:sldId id="620" r:id="rId38"/>
    <p:sldId id="621" r:id="rId39"/>
    <p:sldId id="622" r:id="rId40"/>
    <p:sldId id="623" r:id="rId41"/>
    <p:sldId id="624" r:id="rId42"/>
    <p:sldId id="625" r:id="rId43"/>
    <p:sldId id="626" r:id="rId44"/>
    <p:sldId id="627" r:id="rId45"/>
    <p:sldId id="628" r:id="rId46"/>
    <p:sldId id="629" r:id="rId47"/>
    <p:sldId id="630" r:id="rId48"/>
    <p:sldId id="631" r:id="rId49"/>
    <p:sldId id="632" r:id="rId50"/>
    <p:sldId id="633" r:id="rId51"/>
    <p:sldId id="634" r:id="rId52"/>
    <p:sldId id="635" r:id="rId53"/>
    <p:sldId id="636" r:id="rId54"/>
    <p:sldId id="637" r:id="rId55"/>
    <p:sldId id="638" r:id="rId56"/>
    <p:sldId id="639" r:id="rId57"/>
    <p:sldId id="640" r:id="rId58"/>
    <p:sldId id="641" r:id="rId59"/>
    <p:sldId id="642" r:id="rId60"/>
    <p:sldId id="644" r:id="rId61"/>
    <p:sldId id="645" r:id="rId62"/>
    <p:sldId id="643" r:id="rId63"/>
    <p:sldId id="647" r:id="rId64"/>
    <p:sldId id="646" r:id="rId65"/>
    <p:sldId id="648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3" autoAdjust="0"/>
    <p:restoredTop sz="94660"/>
  </p:normalViewPr>
  <p:slideViewPr>
    <p:cSldViewPr>
      <p:cViewPr varScale="1">
        <p:scale>
          <a:sx n="65" d="100"/>
          <a:sy n="65" d="100"/>
        </p:scale>
        <p:origin x="15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E6EF1-3DBE-4EDC-97B9-7E1931FD466B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B1B3-CC09-4F16-A9BB-B836F71C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5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F80258DD-C09F-4AEF-9457-E684A2AC5E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3E5B82-FF5C-4292-A613-291CFEF431C3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32D208A5-F43A-44F5-85F7-74A10AA3EC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3ACDE6E9-B831-498F-AB33-B8577B410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8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3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D245FC90-5690-44E9-B3C3-08856335C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983395-6713-4D08-BF4E-1899E0A4D1AE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42100F71-3569-42E4-A2EA-2EB123D8F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3A087208-5275-483C-AB16-F46AFB4AA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64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01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24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68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718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69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39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4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D245FC90-5690-44E9-B3C3-08856335C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983395-6713-4D08-BF4E-1899E0A4D1AE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42100F71-3569-42E4-A2EA-2EB123D8F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3A087208-5275-483C-AB16-F46AFB4AA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6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11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98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91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82CF52D5-8526-4131-AABD-967CA34D5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9F7F2D-A609-4493-B864-C3DEF88B3FF1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A084D3BE-B81C-4640-BE02-D38CECAA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C052B83F-C59D-4922-A4D1-67A79F62D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5498A2F-880E-4AE4-A6ED-16D2ADE576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09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7A666-708F-4D2F-90F7-41A88482ABD2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3F4F0-C5F8-441F-9F4A-8816F949A3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My%20Documents\Christy's%20Stuff\Teaching%20Stuff\00-01%20School%20Year\I%20P%20C\Lessons\Atomic%20Structure\Atomic%20Structure%20Timeline\atom_movie4.avi" TargetMode="Externa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My%20Documents\Christy's%20Stuff\Teaching%20Stuff\00-01%20School%20Year\Both%20Classes\History%20of%20Atom%20Presentation\Electron%20Cloud.avi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audio" Target="../media/audio5.wav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Atoms &amp; the Periodic Table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1080135"/>
            <a:ext cx="7772400" cy="1143000"/>
          </a:xfrm>
        </p:spPr>
        <p:txBody>
          <a:bodyPr/>
          <a:lstStyle/>
          <a:p>
            <a:pPr algn="l"/>
            <a:r>
              <a:rPr lang="en-US" altLang="en-US" dirty="0" err="1"/>
              <a:t>Niels</a:t>
            </a:r>
            <a:r>
              <a:rPr lang="en-US" altLang="en-US" dirty="0"/>
              <a:t> Bohr</a:t>
            </a:r>
            <a:r>
              <a:rPr lang="en-US" altLang="en-US" b="0" dirty="0"/>
              <a:t> (1913)</a:t>
            </a:r>
            <a:endParaRPr lang="en-US" altLang="en-US" dirty="0"/>
          </a:p>
        </p:txBody>
      </p:sp>
      <p:pic>
        <p:nvPicPr>
          <p:cNvPr id="44035" name="Picture 3" descr="C:\My Documents\Christy's Stuff\Teaching Stuff\00-01 School Year\Both Classes\Atomic Structure Timeline\Boh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486025"/>
            <a:ext cx="3024188" cy="37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656013" y="2238375"/>
            <a:ext cx="5183187" cy="4362450"/>
          </a:xfrm>
        </p:spPr>
        <p:txBody>
          <a:bodyPr/>
          <a:lstStyle/>
          <a:p>
            <a:r>
              <a:rPr lang="en-US" altLang="en-US"/>
              <a:t>Bright-Line Spectrum</a:t>
            </a:r>
            <a:endParaRPr lang="en-US" altLang="en-US">
              <a:solidFill>
                <a:schemeClr val="tx2"/>
              </a:solidFill>
            </a:endParaRP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tried to explain presence of specific colors in hydrogen’s spectrum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Energy Levels</a:t>
            </a:r>
            <a:endParaRPr lang="en-US" altLang="en-US">
              <a:solidFill>
                <a:schemeClr val="tx2"/>
              </a:solidFill>
            </a:endParaRP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electrons can only exist in specific energy states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Planetary Model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28275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711" y="878523"/>
            <a:ext cx="7772400" cy="1143000"/>
          </a:xfrm>
        </p:spPr>
        <p:txBody>
          <a:bodyPr/>
          <a:lstStyle/>
          <a:p>
            <a:pPr algn="l"/>
            <a:r>
              <a:rPr lang="en-US" altLang="en-US" dirty="0" err="1"/>
              <a:t>Niels</a:t>
            </a:r>
            <a:r>
              <a:rPr lang="en-US" altLang="en-US" dirty="0"/>
              <a:t> Bohr</a:t>
            </a:r>
            <a:r>
              <a:rPr lang="en-US" altLang="en-US" b="0" dirty="0"/>
              <a:t> (1913)</a:t>
            </a:r>
            <a:endParaRPr lang="en-US" altLang="en-US" dirty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656013" y="4141788"/>
            <a:ext cx="5183187" cy="2222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/>
              <a:t>Planetary Model</a:t>
            </a:r>
          </a:p>
          <a:p>
            <a:pPr lvl="1">
              <a:spcBef>
                <a:spcPct val="50000"/>
              </a:spcBef>
            </a:pPr>
            <a:r>
              <a:rPr lang="en-US" altLang="en-US"/>
              <a:t>electrons move in circular orbits within specific energy levels</a:t>
            </a:r>
          </a:p>
        </p:txBody>
      </p:sp>
      <p:pic>
        <p:nvPicPr>
          <p:cNvPr id="45064" name="atom_movie4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687763"/>
            <a:ext cx="3049587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C:\My Documents\Christy's Stuff\Teaching Stuff\01-02 School Year\Chemistry\Lessons\Atomic Structure\Atomic Structure Timeline\atom_pic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036763"/>
            <a:ext cx="52673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981200" y="2770188"/>
            <a:ext cx="5183188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/>
              <a:t>Bright-line spectrum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25834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build="p" autoUpdateAnimBg="0" advAuto="0"/>
      <p:bldP spid="45067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41388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Current Atomic Model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154613"/>
            <a:ext cx="9144000" cy="1171575"/>
          </a:xfrm>
        </p:spPr>
        <p:txBody>
          <a:bodyPr>
            <a:normAutofit fontScale="85000" lnSpcReduction="20000"/>
          </a:bodyPr>
          <a:lstStyle/>
          <a:p>
            <a:pPr algn="ctr">
              <a:buFontTx/>
              <a:buNone/>
            </a:pPr>
            <a:r>
              <a:rPr lang="en-US" altLang="en-US" b="1"/>
              <a:t>Electron Cloud Model (orbital)</a:t>
            </a:r>
          </a:p>
          <a:p>
            <a:pPr algn="ctr"/>
            <a:r>
              <a:rPr lang="en-US" altLang="en-US" sz="2800">
                <a:solidFill>
                  <a:schemeClr val="tx2"/>
                </a:solidFill>
              </a:rPr>
              <a:t>dots represent probability of finding an e</a:t>
            </a:r>
            <a:r>
              <a:rPr lang="en-US" altLang="en-US" sz="2800" baseline="30000">
                <a:solidFill>
                  <a:schemeClr val="tx2"/>
                </a:solidFill>
              </a:rPr>
              <a:t>-</a:t>
            </a:r>
            <a:r>
              <a:rPr lang="en-US" altLang="en-US" sz="2800">
                <a:solidFill>
                  <a:schemeClr val="tx2"/>
                </a:solidFill>
              </a:rPr>
              <a:t> </a:t>
            </a:r>
            <a:br>
              <a:rPr lang="en-US" altLang="en-US" sz="2800">
                <a:solidFill>
                  <a:schemeClr val="tx2"/>
                </a:solidFill>
              </a:rPr>
            </a:br>
            <a:r>
              <a:rPr lang="en-US" altLang="en-US" sz="2800">
                <a:solidFill>
                  <a:schemeClr val="tx2"/>
                </a:solidFill>
              </a:rPr>
              <a:t>not actual electrons </a:t>
            </a:r>
            <a:endParaRPr lang="en-US" altLang="en-US" sz="2800" i="1">
              <a:solidFill>
                <a:schemeClr val="tx2"/>
              </a:solidFill>
            </a:endParaRPr>
          </a:p>
        </p:txBody>
      </p:sp>
      <p:pic>
        <p:nvPicPr>
          <p:cNvPr id="35844" name="Electron Cloud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2151063"/>
            <a:ext cx="4660900" cy="2936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133511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584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</p:childTnLst>
        </p:cTn>
      </p:par>
    </p:tnLst>
    <p:bldLst>
      <p:bldP spid="35843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229600" cy="464820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4100" b="1" u="sng" dirty="0"/>
              <a:t>Matter</a:t>
            </a:r>
            <a:r>
              <a:rPr lang="en-US" altLang="en-US" sz="4100" dirty="0"/>
              <a:t> is anything that takes up space and has mass.</a:t>
            </a:r>
          </a:p>
          <a:p>
            <a:r>
              <a:rPr lang="en-US" altLang="en-US" sz="4100" dirty="0"/>
              <a:t>All matter is made of atoms</a:t>
            </a:r>
          </a:p>
          <a:p>
            <a:r>
              <a:rPr lang="en-US" altLang="en-US" sz="4100" dirty="0"/>
              <a:t>Atoms are made of several types of tiny particles.</a:t>
            </a:r>
          </a:p>
          <a:p>
            <a:r>
              <a:rPr lang="en-US" altLang="en-US" sz="4100" dirty="0"/>
              <a:t>The number of each of these particles in an atom is what makes atoms different from each other. </a:t>
            </a:r>
          </a:p>
          <a:p>
            <a:r>
              <a:rPr lang="en-US" altLang="en-US" sz="4400" dirty="0"/>
              <a:t>If you could multiply the width of an atom by 100 million, it would be the size of an orange.</a:t>
            </a:r>
          </a:p>
          <a:p>
            <a:endParaRPr lang="en-US" altLang="en-US" sz="4100" dirty="0"/>
          </a:p>
          <a:p>
            <a:endParaRPr lang="en-US" alt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1B7D74-E0A7-4B3A-8BDC-D33A6A941788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</p:spTree>
    <p:extLst>
      <p:ext uri="{BB962C8B-B14F-4D97-AF65-F5344CB8AC3E}">
        <p14:creationId xmlns:p14="http://schemas.microsoft.com/office/powerpoint/2010/main" val="4166066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1" name="txt_box">
            <a:extLst>
              <a:ext uri="{FF2B5EF4-FFF2-40B4-BE49-F238E27FC236}">
                <a16:creationId xmlns:a16="http://schemas.microsoft.com/office/drawing/2014/main" id="{D5159EBB-5D5E-49E4-8802-BCC95500B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8449" y="1600200"/>
            <a:ext cx="7924800" cy="4819781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rgbClr val="E40004"/>
              </a:buClr>
            </a:pPr>
            <a:r>
              <a:rPr lang="en-US" altLang="en-US" dirty="0"/>
              <a:t>The</a:t>
            </a:r>
            <a:r>
              <a:rPr lang="en-US" altLang="en-US" dirty="0">
                <a:hlinkClick r:id="" action="ppaction://noaction">
                  <a:snd r:embed="rId4" name="nucleus_2.wav"/>
                </a:hlinkClick>
              </a:rPr>
              <a:t> </a:t>
            </a:r>
            <a:r>
              <a:rPr lang="en-US" altLang="en-US" b="1" dirty="0">
                <a:solidFill>
                  <a:srgbClr val="0069B6"/>
                </a:solidFill>
                <a:hlinkClick r:id="" action="ppaction://noaction">
                  <a:snd r:embed="rId4" name="nucleus_2.wav"/>
                </a:hlinkClick>
              </a:rPr>
              <a:t>nucleus</a:t>
            </a:r>
            <a:r>
              <a:rPr lang="en-US" altLang="en-US" dirty="0"/>
              <a:t> is the region at the center of an atom that contains most of the mass of the atom. </a:t>
            </a:r>
          </a:p>
          <a:p>
            <a:pPr eaLnBrk="1" hangingPunct="1">
              <a:buClr>
                <a:srgbClr val="E40004"/>
              </a:buClr>
            </a:pPr>
            <a:r>
              <a:rPr lang="en-US" altLang="en-US" dirty="0"/>
              <a:t>Two kinds of particles make up the nucleus—protons and neutrons.</a:t>
            </a:r>
          </a:p>
          <a:p>
            <a:pPr eaLnBrk="1" hangingPunct="1">
              <a:buClr>
                <a:srgbClr val="E40004"/>
              </a:buClr>
            </a:pPr>
            <a:r>
              <a:rPr lang="en-US" altLang="en-US" dirty="0"/>
              <a:t>A </a:t>
            </a:r>
            <a:r>
              <a:rPr lang="en-US" altLang="en-US" b="1" dirty="0">
                <a:solidFill>
                  <a:srgbClr val="0069B6"/>
                </a:solidFill>
                <a:hlinkClick r:id="" action="ppaction://noaction">
                  <a:snd r:embed="rId5" name="proton.wav"/>
                </a:hlinkClick>
              </a:rPr>
              <a:t>proton</a:t>
            </a:r>
            <a:r>
              <a:rPr lang="en-US" altLang="en-US" b="1" dirty="0">
                <a:solidFill>
                  <a:srgbClr val="0069B6"/>
                </a:solidFill>
              </a:rPr>
              <a:t> </a:t>
            </a:r>
            <a:r>
              <a:rPr lang="en-US" altLang="en-US" dirty="0"/>
              <a:t>is a positively charged particle in the nucleus of an atom.</a:t>
            </a:r>
          </a:p>
          <a:p>
            <a:pPr eaLnBrk="1" hangingPunct="1">
              <a:buClr>
                <a:srgbClr val="E40004"/>
              </a:buClr>
            </a:pPr>
            <a:r>
              <a:rPr lang="en-US" altLang="en-US" dirty="0"/>
              <a:t>A </a:t>
            </a:r>
            <a:r>
              <a:rPr lang="en-US" altLang="en-US" b="1" dirty="0">
                <a:solidFill>
                  <a:srgbClr val="0069B6"/>
                </a:solidFill>
                <a:hlinkClick r:id="" action="ppaction://noaction">
                  <a:snd r:embed="rId6" name="neutron.wav"/>
                </a:hlinkClick>
              </a:rPr>
              <a:t>neutron</a:t>
            </a:r>
            <a:r>
              <a:rPr lang="en-US" altLang="en-US" dirty="0"/>
              <a:t> is an uncharged particle in the nucleus of an atom.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53CC58-4141-4A4B-9FBF-912DB019DDB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5A2A0E-A2D6-4258-B8D9-8F541E6E11DA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4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7" name="txt_box">
            <a:extLst>
              <a:ext uri="{FF2B5EF4-FFF2-40B4-BE49-F238E27FC236}">
                <a16:creationId xmlns:a16="http://schemas.microsoft.com/office/drawing/2014/main" id="{CC2C23B7-9237-4CF0-8DA9-97A622ECC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5151" y="1774825"/>
            <a:ext cx="7924800" cy="3527119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rgbClr val="E40004"/>
              </a:buClr>
            </a:pPr>
            <a:r>
              <a:rPr lang="en-US" altLang="en-US" sz="3600" dirty="0"/>
              <a:t>An </a:t>
            </a:r>
            <a:r>
              <a:rPr lang="en-US" altLang="en-US" sz="3600" b="1" dirty="0">
                <a:solidFill>
                  <a:srgbClr val="0069B6"/>
                </a:solidFill>
                <a:hlinkClick r:id="" action="ppaction://noaction">
                  <a:snd r:embed="rId4" name="electron_cloud.wav"/>
                </a:hlinkClick>
              </a:rPr>
              <a:t>electron cloud</a:t>
            </a:r>
            <a:r>
              <a:rPr lang="en-US" altLang="en-US" sz="3600" dirty="0"/>
              <a:t> is the region surrounding an atom’s nucleus where one or more electrons are most likely to be found.</a:t>
            </a:r>
          </a:p>
          <a:p>
            <a:pPr eaLnBrk="1" hangingPunct="1">
              <a:buClr>
                <a:srgbClr val="E40004"/>
              </a:buClr>
            </a:pPr>
            <a:r>
              <a:rPr lang="en-US" altLang="en-US" sz="3600" dirty="0"/>
              <a:t>Electrons occupy certain areas around the nucleus according to their energy.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2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3D3D53-3699-4845-A1DA-E2E9180B8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8774" y="1701962"/>
            <a:ext cx="7986452" cy="4322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113128"/>
      </p:ext>
    </p:extLst>
  </p:cSld>
  <p:clrMapOvr>
    <a:masterClrMapping/>
  </p:clrMapOvr>
  <p:transition>
    <p:wipe dir="r"/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8E085ADF-6111-47A2-AC10-5E2DCD0E0A3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885870"/>
            <a:ext cx="7577138" cy="2397125"/>
            <a:chOff x="399" y="2284"/>
            <a:chExt cx="4773" cy="1510"/>
          </a:xfrm>
        </p:grpSpPr>
        <p:sp>
          <p:nvSpPr>
            <p:cNvPr id="61447" name="Rectangle 6">
              <a:extLst>
                <a:ext uri="{FF2B5EF4-FFF2-40B4-BE49-F238E27FC236}">
                  <a16:creationId xmlns:a16="http://schemas.microsoft.com/office/drawing/2014/main" id="{2A977241-4AB0-431E-923E-A0D2D0BFD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2580"/>
              <a:ext cx="4527" cy="1214"/>
            </a:xfrm>
            <a:prstGeom prst="rect">
              <a:avLst/>
            </a:prstGeom>
            <a:noFill/>
            <a:ln w="57150" algn="ctr">
              <a:solidFill>
                <a:srgbClr val="B1001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48" name="Rectangle 7">
              <a:extLst>
                <a:ext uri="{FF2B5EF4-FFF2-40B4-BE49-F238E27FC236}">
                  <a16:creationId xmlns:a16="http://schemas.microsoft.com/office/drawing/2014/main" id="{E8030EFF-BB95-4115-980C-DCC5DE230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" y="2502"/>
              <a:ext cx="3582" cy="3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1449" name="Picture 8" descr="MA_Key-Concept_head">
              <a:extLst>
                <a:ext uri="{FF2B5EF4-FFF2-40B4-BE49-F238E27FC236}">
                  <a16:creationId xmlns:a16="http://schemas.microsoft.com/office/drawing/2014/main" id="{5B9B8F82-A7D9-4784-8090-E870C8C4F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" y="2284"/>
              <a:ext cx="364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45161" name="Text Box 9">
            <a:extLst>
              <a:ext uri="{FF2B5EF4-FFF2-40B4-BE49-F238E27FC236}">
                <a16:creationId xmlns:a16="http://schemas.microsoft.com/office/drawing/2014/main" id="{BA6913C3-C67E-46DC-8B7B-6A18BE6C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7" y="2953099"/>
            <a:ext cx="6453188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>
                <a:solidFill>
                  <a:srgbClr val="0069B6"/>
                </a:solidFill>
              </a:rPr>
              <a:t>Where are protons, neutrons, and electrons located in an atom?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54DC686-C4E7-4C51-A9E1-A4FD47B84DD7}"/>
              </a:ext>
            </a:extLst>
          </p:cNvPr>
          <p:cNvSpPr txBox="1">
            <a:spLocks/>
          </p:cNvSpPr>
          <p:nvPr/>
        </p:nvSpPr>
        <p:spPr>
          <a:xfrm>
            <a:off x="457200" y="581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FA9DB8-AD19-4509-9CDF-59DAFBC053E8}"/>
              </a:ext>
            </a:extLst>
          </p:cNvPr>
          <p:cNvSpPr txBox="1">
            <a:spLocks/>
          </p:cNvSpPr>
          <p:nvPr/>
        </p:nvSpPr>
        <p:spPr>
          <a:xfrm>
            <a:off x="261938" y="1101645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</p:spTree>
    <p:custDataLst>
      <p:tags r:id="rId1"/>
    </p:custData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4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8475A-BF03-4BE9-91EE-BCF222D18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periodic table can help us to figure out how many protons, electrons, and neutrons are in an atom.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C6EC2-F949-40FB-AFB5-F6D356B2E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3085554"/>
            <a:ext cx="5448300" cy="3497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066241"/>
      </p:ext>
    </p:extLst>
  </p:cSld>
  <p:clrMapOvr>
    <a:masterClrMapping/>
  </p:clrMapOvr>
  <p:transition>
    <p:wipe dir="r"/>
    <p:sndAc>
      <p:endSnd/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pic>
        <p:nvPicPr>
          <p:cNvPr id="6" name="Picture 7" descr="C321-16A-MSS12">
            <a:extLst>
              <a:ext uri="{FF2B5EF4-FFF2-40B4-BE49-F238E27FC236}">
                <a16:creationId xmlns:a16="http://schemas.microsoft.com/office/drawing/2014/main" id="{B6CE9C52-1866-4048-A2E6-7B5813F6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5181600" y="1996452"/>
            <a:ext cx="3343275" cy="326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xt_box">
            <a:extLst>
              <a:ext uri="{FF2B5EF4-FFF2-40B4-BE49-F238E27FC236}">
                <a16:creationId xmlns:a16="http://schemas.microsoft.com/office/drawing/2014/main" id="{59DDA68A-50F2-43D2-AA7A-ECA1AC649301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676400"/>
            <a:ext cx="4724400" cy="462280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The </a:t>
            </a:r>
            <a:r>
              <a:rPr lang="en-US" altLang="en-US" b="1" dirty="0">
                <a:solidFill>
                  <a:srgbClr val="0069B6"/>
                </a:solidFill>
                <a:hlinkClick r:id="" action="ppaction://noaction">
                  <a:snd r:embed="rId5" name="atomic_number.wav"/>
                </a:hlinkClick>
              </a:rPr>
              <a:t>atomic number</a:t>
            </a:r>
            <a:r>
              <a:rPr lang="en-US" altLang="en-US" dirty="0"/>
              <a:t> is the number of protons in the nucleus of an atom of an element.</a:t>
            </a:r>
          </a:p>
          <a:p>
            <a:r>
              <a:rPr lang="en-US" altLang="en-US" dirty="0"/>
              <a:t>You can identify an element if you know either its atomic number or the number of protons its atoms have.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637996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7772400" cy="784225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Models of the Atom over Time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231C51-A5B5-41B0-8BC4-3FE88A030CEC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2D082-1745-45DA-8210-BE02A6416B7E}"/>
              </a:ext>
            </a:extLst>
          </p:cNvPr>
          <p:cNvSpPr txBox="1"/>
          <p:nvPr/>
        </p:nvSpPr>
        <p:spPr>
          <a:xfrm>
            <a:off x="609600" y="1689881"/>
            <a:ext cx="7620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How we think of the structure of the atom has changed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Through experimentation and a collection of evidence we now have a more detailed understanding of the atom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48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72000" cy="4635115"/>
          </a:xfr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/>
              <a:t>Neutral atoms have the same number of protons and electrons.</a:t>
            </a:r>
          </a:p>
          <a:p>
            <a:pPr eaLnBrk="1" hangingPunct="1"/>
            <a:r>
              <a:rPr lang="en-US" altLang="en-US" sz="3600" dirty="0"/>
              <a:t>Once you know the number of protons, you also know the number of electrons</a:t>
            </a:r>
          </a:p>
        </p:txBody>
      </p:sp>
      <p:pic>
        <p:nvPicPr>
          <p:cNvPr id="9" name="Picture 5" descr="C321-16A-MSS12">
            <a:extLst>
              <a:ext uri="{FF2B5EF4-FFF2-40B4-BE49-F238E27FC236}">
                <a16:creationId xmlns:a16="http://schemas.microsoft.com/office/drawing/2014/main" id="{D89D152B-96B0-432B-B630-4410FC49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181600" y="1776335"/>
            <a:ext cx="3343275" cy="28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459665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72000" cy="4635115"/>
          </a:xfr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/>
              <a:t>Neutral atoms have the same number of protons and electrons.</a:t>
            </a:r>
          </a:p>
          <a:p>
            <a:pPr eaLnBrk="1" hangingPunct="1"/>
            <a:r>
              <a:rPr lang="en-US" altLang="en-US" sz="3600" dirty="0"/>
              <a:t>Once you know the number of protons, you also know the number of electrons</a:t>
            </a:r>
          </a:p>
        </p:txBody>
      </p:sp>
      <p:pic>
        <p:nvPicPr>
          <p:cNvPr id="9" name="Picture 5" descr="C321-16A-MSS12">
            <a:extLst>
              <a:ext uri="{FF2B5EF4-FFF2-40B4-BE49-F238E27FC236}">
                <a16:creationId xmlns:a16="http://schemas.microsoft.com/office/drawing/2014/main" id="{D89D152B-96B0-432B-B630-4410FC49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181600" y="1776335"/>
            <a:ext cx="3343275" cy="28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061091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95800" cy="4622804"/>
          </a:xfr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The mass number is the number of protons and neutrons in the nucleus of an atom.</a:t>
            </a:r>
          </a:p>
          <a:p>
            <a:pPr eaLnBrk="1" hangingPunct="1"/>
            <a:r>
              <a:rPr lang="en-US" altLang="en-US" dirty="0"/>
              <a:t>To find the number of neutrons in an atom, you round the mass number and subtract the atomic number.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D82EC-15B1-4C08-8090-BF7702FA0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7" t="40324" r="13332" b="7778"/>
          <a:stretch/>
        </p:blipFill>
        <p:spPr>
          <a:xfrm>
            <a:off x="5108408" y="2286000"/>
            <a:ext cx="3785805" cy="2870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994502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Let’s Practice Finding Particles!!!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2000" cy="1077218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Find the Protons, Electrons, and Neutrons for the following atoms.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23F64-CF06-4909-BA9F-CDBD44591925}"/>
              </a:ext>
            </a:extLst>
          </p:cNvPr>
          <p:cNvSpPr txBox="1"/>
          <p:nvPr/>
        </p:nvSpPr>
        <p:spPr>
          <a:xfrm>
            <a:off x="457200" y="3048000"/>
            <a:ext cx="29819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Lithium (Li)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CE4C5-7E41-4DAA-B67B-665E451207B1}"/>
              </a:ext>
            </a:extLst>
          </p:cNvPr>
          <p:cNvSpPr txBox="1"/>
          <p:nvPr/>
        </p:nvSpPr>
        <p:spPr>
          <a:xfrm>
            <a:off x="4648200" y="3048000"/>
            <a:ext cx="29509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Oxygen (O)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206506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Let’s Practice Finding Particles!!!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2000" cy="1077218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Find the Protons, Electrons, and Neutrons for the following atoms.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23F64-CF06-4909-BA9F-CDBD44591925}"/>
              </a:ext>
            </a:extLst>
          </p:cNvPr>
          <p:cNvSpPr txBox="1"/>
          <p:nvPr/>
        </p:nvSpPr>
        <p:spPr>
          <a:xfrm>
            <a:off x="457200" y="3048000"/>
            <a:ext cx="32768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Sodium (Na)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CE4C5-7E41-4DAA-B67B-665E451207B1}"/>
              </a:ext>
            </a:extLst>
          </p:cNvPr>
          <p:cNvSpPr txBox="1"/>
          <p:nvPr/>
        </p:nvSpPr>
        <p:spPr>
          <a:xfrm>
            <a:off x="4648200" y="3048000"/>
            <a:ext cx="27640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Argon (</a:t>
            </a:r>
            <a:r>
              <a:rPr lang="en-US" sz="4800" dirty="0" err="1"/>
              <a:t>Ar</a:t>
            </a:r>
            <a:r>
              <a:rPr lang="en-US" sz="4800" dirty="0"/>
              <a:t>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081354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8E085ADF-6111-47A2-AC10-5E2DCD0E0A3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885870"/>
            <a:ext cx="7577138" cy="2838530"/>
            <a:chOff x="399" y="2284"/>
            <a:chExt cx="4773" cy="1510"/>
          </a:xfrm>
        </p:grpSpPr>
        <p:sp>
          <p:nvSpPr>
            <p:cNvPr id="61447" name="Rectangle 6">
              <a:extLst>
                <a:ext uri="{FF2B5EF4-FFF2-40B4-BE49-F238E27FC236}">
                  <a16:creationId xmlns:a16="http://schemas.microsoft.com/office/drawing/2014/main" id="{2A977241-4AB0-431E-923E-A0D2D0BFD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2580"/>
              <a:ext cx="4527" cy="1214"/>
            </a:xfrm>
            <a:prstGeom prst="rect">
              <a:avLst/>
            </a:prstGeom>
            <a:noFill/>
            <a:ln w="57150" algn="ctr">
              <a:solidFill>
                <a:srgbClr val="B1001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48" name="Rectangle 7">
              <a:extLst>
                <a:ext uri="{FF2B5EF4-FFF2-40B4-BE49-F238E27FC236}">
                  <a16:creationId xmlns:a16="http://schemas.microsoft.com/office/drawing/2014/main" id="{E8030EFF-BB95-4115-980C-DCC5DE230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" y="2502"/>
              <a:ext cx="3582" cy="3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rgbClr val="E4002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1449" name="Picture 8" descr="MA_Key-Concept_head">
              <a:extLst>
                <a:ext uri="{FF2B5EF4-FFF2-40B4-BE49-F238E27FC236}">
                  <a16:creationId xmlns:a16="http://schemas.microsoft.com/office/drawing/2014/main" id="{5B9B8F82-A7D9-4784-8090-E870C8C4F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" y="2284"/>
              <a:ext cx="364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45161" name="Text Box 9">
            <a:extLst>
              <a:ext uri="{FF2B5EF4-FFF2-40B4-BE49-F238E27FC236}">
                <a16:creationId xmlns:a16="http://schemas.microsoft.com/office/drawing/2014/main" id="{BA6913C3-C67E-46DC-8B7B-6A18BE6C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7" y="2953099"/>
            <a:ext cx="645318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E4002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altLang="en-US" dirty="0">
                <a:solidFill>
                  <a:srgbClr val="0069B6"/>
                </a:solidFill>
              </a:rPr>
              <a:t>How can you find out the number of protons, neutrons, and electrons located in an atom?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54DC686-C4E7-4C51-A9E1-A4FD47B84DD7}"/>
              </a:ext>
            </a:extLst>
          </p:cNvPr>
          <p:cNvSpPr txBox="1">
            <a:spLocks/>
          </p:cNvSpPr>
          <p:nvPr/>
        </p:nvSpPr>
        <p:spPr>
          <a:xfrm>
            <a:off x="457200" y="581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FA9DB8-AD19-4509-9CDF-59DAFBC053E8}"/>
              </a:ext>
            </a:extLst>
          </p:cNvPr>
          <p:cNvSpPr txBox="1">
            <a:spLocks/>
          </p:cNvSpPr>
          <p:nvPr/>
        </p:nvSpPr>
        <p:spPr>
          <a:xfrm>
            <a:off x="261938" y="1101645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142378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4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228600" y="817224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7220" y="1371600"/>
            <a:ext cx="5334000" cy="5213735"/>
          </a:xfr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Electrons have special rules on how they fit into the electron cloud</a:t>
            </a:r>
          </a:p>
          <a:p>
            <a:r>
              <a:rPr lang="en-US" altLang="en-US" dirty="0"/>
              <a:t>Electrons close to the nucleus are strongly attracted to it and have less energy.</a:t>
            </a:r>
          </a:p>
          <a:p>
            <a:r>
              <a:rPr lang="en-US" altLang="en-US" dirty="0"/>
              <a:t>Electrons farther from the nucleus are less attracted to it and have more energy.</a:t>
            </a:r>
          </a:p>
        </p:txBody>
      </p:sp>
      <p:pic>
        <p:nvPicPr>
          <p:cNvPr id="6" name="Picture 8" descr="C321-14A-MSS12">
            <a:extLst>
              <a:ext uri="{FF2B5EF4-FFF2-40B4-BE49-F238E27FC236}">
                <a16:creationId xmlns:a16="http://schemas.microsoft.com/office/drawing/2014/main" id="{24FA5785-519D-4D8F-BD99-3198B126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950" y="2155824"/>
            <a:ext cx="3170838" cy="322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550021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5018491" cy="5135562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Electrons stay in something called </a:t>
            </a:r>
            <a:r>
              <a:rPr lang="en-US" altLang="en-US" b="1" u="sng" dirty="0">
                <a:solidFill>
                  <a:srgbClr val="000000"/>
                </a:solidFill>
              </a:rPr>
              <a:t>shells or energy levels</a:t>
            </a:r>
            <a:r>
              <a:rPr lang="en-US" altLang="en-US" dirty="0">
                <a:solidFill>
                  <a:srgbClr val="000000"/>
                </a:solidFill>
              </a:rPr>
              <a:t>. 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Only so many can be in any certain shell or energy level.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K holds 2 electrons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L holds 8 electrons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M holds 8 electrons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N holds 18 electrons</a:t>
            </a:r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4A238-718C-4520-9FA8-79DF28470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422" y="2392440"/>
            <a:ext cx="3327400" cy="31654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255033-01F2-4A14-B5B8-9E112AAD09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45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0EB2F8-298C-4247-B6B1-43671ADF71D1}"/>
              </a:ext>
            </a:extLst>
          </p:cNvPr>
          <p:cNvSpPr txBox="1">
            <a:spLocks/>
          </p:cNvSpPr>
          <p:nvPr/>
        </p:nvSpPr>
        <p:spPr>
          <a:xfrm>
            <a:off x="228600" y="817224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Structure of the Atom</a:t>
            </a:r>
          </a:p>
        </p:txBody>
      </p:sp>
    </p:spTree>
    <p:extLst>
      <p:ext uri="{BB962C8B-B14F-4D97-AF65-F5344CB8AC3E}">
        <p14:creationId xmlns:p14="http://schemas.microsoft.com/office/powerpoint/2010/main" val="4012177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Let’s Practice Drawing Atoms!!!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3834896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Steps to Draw an Atom: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Find the particles (PEN) for a given Atom.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Draw the nucleus and put in protons and neutrons.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/>
              <a:t>Start electron shells with K. Fill lower shells before going to bigger shells. Remember how many fit on each shell.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204529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Let’s Practice Drawing Atoms!!!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1077218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Find the PEN for the following atom and then draw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23F64-CF06-4909-BA9F-CDBD44591925}"/>
              </a:ext>
            </a:extLst>
          </p:cNvPr>
          <p:cNvSpPr txBox="1"/>
          <p:nvPr/>
        </p:nvSpPr>
        <p:spPr>
          <a:xfrm>
            <a:off x="457200" y="2845396"/>
            <a:ext cx="35030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Hydrogen (H)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377504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70840" y="1143000"/>
            <a:ext cx="8229600" cy="1143000"/>
          </a:xfrm>
        </p:spPr>
        <p:txBody>
          <a:bodyPr/>
          <a:lstStyle/>
          <a:p>
            <a:pPr algn="l"/>
            <a:r>
              <a:rPr lang="en-US" altLang="en-US" dirty="0"/>
              <a:t>Democritus </a:t>
            </a:r>
            <a:r>
              <a:rPr lang="en-US" altLang="en-US" b="0" dirty="0"/>
              <a:t>(400 B.C.)</a:t>
            </a:r>
            <a:endParaRPr lang="en-US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5859" r="77106" b="62764"/>
          <a:stretch>
            <a:fillRect/>
          </a:stretch>
        </p:blipFill>
        <p:spPr bwMode="auto">
          <a:xfrm>
            <a:off x="355600" y="2486025"/>
            <a:ext cx="3011488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656013" y="2486025"/>
            <a:ext cx="51831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Proposed that matter was composed of tiny indivisible particles</a:t>
            </a:r>
          </a:p>
          <a:p>
            <a:endParaRPr lang="en-US" altLang="en-US" i="1">
              <a:solidFill>
                <a:schemeClr val="tx2"/>
              </a:solidFill>
            </a:endParaRPr>
          </a:p>
          <a:p>
            <a:r>
              <a:rPr lang="en-US" altLang="en-US">
                <a:solidFill>
                  <a:schemeClr val="tx2"/>
                </a:solidFill>
              </a:rPr>
              <a:t>Not based on experimental data</a:t>
            </a:r>
            <a:endParaRPr lang="en-US" altLang="en-US" i="1">
              <a:solidFill>
                <a:schemeClr val="tx2"/>
              </a:solidFill>
            </a:endParaRPr>
          </a:p>
          <a:p>
            <a:endParaRPr lang="en-US" altLang="en-US">
              <a:solidFill>
                <a:schemeClr val="tx2"/>
              </a:solidFill>
            </a:endParaRPr>
          </a:p>
          <a:p>
            <a:r>
              <a:rPr lang="en-US" altLang="en-US" i="1">
                <a:solidFill>
                  <a:schemeClr val="tx2"/>
                </a:solidFill>
              </a:rPr>
              <a:t>Greek: atomos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212389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Let’s Practice Drawing Atoms!!!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1077218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Find the PEN for the following atom and then draw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23F64-CF06-4909-BA9F-CDBD44591925}"/>
              </a:ext>
            </a:extLst>
          </p:cNvPr>
          <p:cNvSpPr txBox="1"/>
          <p:nvPr/>
        </p:nvSpPr>
        <p:spPr>
          <a:xfrm>
            <a:off x="457200" y="2845396"/>
            <a:ext cx="29819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Lithium (Li)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51696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Let’s Practice Drawing Atoms!!!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1077218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Find the PEN for the following atom and then draw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23F64-CF06-4909-BA9F-CDBD44591925}"/>
              </a:ext>
            </a:extLst>
          </p:cNvPr>
          <p:cNvSpPr txBox="1"/>
          <p:nvPr/>
        </p:nvSpPr>
        <p:spPr>
          <a:xfrm>
            <a:off x="457200" y="2845396"/>
            <a:ext cx="32858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Nitrogen (N)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191869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7A76C67-46B9-4F7B-A2D7-B66C770D8AE3}"/>
              </a:ext>
            </a:extLst>
          </p:cNvPr>
          <p:cNvSpPr txBox="1">
            <a:spLocks/>
          </p:cNvSpPr>
          <p:nvPr/>
        </p:nvSpPr>
        <p:spPr>
          <a:xfrm>
            <a:off x="304800" y="990600"/>
            <a:ext cx="7772400" cy="78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Let’s Practice Drawing Atoms!!!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  <p:sp>
        <p:nvSpPr>
          <p:cNvPr id="5" name="txt_box">
            <a:extLst>
              <a:ext uri="{FF2B5EF4-FFF2-40B4-BE49-F238E27FC236}">
                <a16:creationId xmlns:a16="http://schemas.microsoft.com/office/drawing/2014/main" id="{657A3C98-92D6-4D47-835A-301B40B5E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1077218"/>
          </a:xfr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dirty="0"/>
              <a:t>Find the PEN for the following atom and then draw it.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23F64-CF06-4909-BA9F-CDBD44591925}"/>
              </a:ext>
            </a:extLst>
          </p:cNvPr>
          <p:cNvSpPr txBox="1"/>
          <p:nvPr/>
        </p:nvSpPr>
        <p:spPr>
          <a:xfrm>
            <a:off x="457200" y="2845396"/>
            <a:ext cx="445025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Magnesium (Mg)</a:t>
            </a:r>
          </a:p>
          <a:p>
            <a:r>
              <a:rPr lang="en-US" sz="4800" dirty="0"/>
              <a:t>P=</a:t>
            </a:r>
          </a:p>
          <a:p>
            <a:r>
              <a:rPr lang="en-US" sz="4800" dirty="0"/>
              <a:t>E=</a:t>
            </a:r>
          </a:p>
          <a:p>
            <a:r>
              <a:rPr lang="en-US" sz="4800" dirty="0"/>
              <a:t>N=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695316"/>
      </p:ext>
    </p:extLst>
  </p:cSld>
  <p:clrMapOvr>
    <a:masterClrMapping/>
  </p:clrMapOvr>
  <p:transition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6" t="16837" r="8351" b="17503"/>
          <a:stretch/>
        </p:blipFill>
        <p:spPr>
          <a:xfrm>
            <a:off x="718038" y="1828800"/>
            <a:ext cx="7707923" cy="43566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3117909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9" t="16836" r="12137" b="9084"/>
          <a:stretch/>
        </p:blipFill>
        <p:spPr>
          <a:xfrm>
            <a:off x="876299" y="1417638"/>
            <a:ext cx="7391402" cy="49276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42173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8520" r="20656" b="24237"/>
          <a:stretch/>
        </p:blipFill>
        <p:spPr>
          <a:xfrm>
            <a:off x="1183342" y="1371600"/>
            <a:ext cx="6777316" cy="44957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1313403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55" t="15061" r="21866" b="14151"/>
          <a:stretch/>
        </p:blipFill>
        <p:spPr>
          <a:xfrm>
            <a:off x="838200" y="1066800"/>
            <a:ext cx="7467600" cy="55410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63BFD1-6BA0-436D-8055-E4B3B7FA6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28904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82" t="18520" r="15923" b="4033"/>
          <a:stretch/>
        </p:blipFill>
        <p:spPr>
          <a:xfrm>
            <a:off x="914400" y="1029515"/>
            <a:ext cx="7543800" cy="56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16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82" t="18520" r="2671" b="7401"/>
          <a:stretch/>
        </p:blipFill>
        <p:spPr>
          <a:xfrm>
            <a:off x="685800" y="1417638"/>
            <a:ext cx="7696200" cy="490696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37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82" t="20203" r="8351" b="5717"/>
          <a:stretch/>
        </p:blipFill>
        <p:spPr>
          <a:xfrm>
            <a:off x="762000" y="1232648"/>
            <a:ext cx="7620000" cy="509195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5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36663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John Dalton</a:t>
            </a:r>
            <a:r>
              <a:rPr lang="en-US" altLang="en-US" b="0" dirty="0"/>
              <a:t> (1807)</a:t>
            </a:r>
            <a:endParaRPr lang="en-US" alt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5447" r="60307" b="43340"/>
          <a:stretch>
            <a:fillRect/>
          </a:stretch>
        </p:blipFill>
        <p:spPr bwMode="auto">
          <a:xfrm>
            <a:off x="341313" y="2676525"/>
            <a:ext cx="291623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60750" y="2486025"/>
            <a:ext cx="5378450" cy="4113213"/>
          </a:xfrm>
          <a:noFill/>
          <a:ln/>
        </p:spPr>
        <p:txBody>
          <a:bodyPr/>
          <a:lstStyle/>
          <a:p>
            <a:r>
              <a:rPr lang="en-US" altLang="en-US" b="1"/>
              <a:t>British Schoolteacher</a:t>
            </a:r>
            <a:endParaRPr lang="en-US" altLang="en-US">
              <a:solidFill>
                <a:schemeClr val="tx2"/>
              </a:solidFill>
            </a:endParaRP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based his theory on others’ experimental data</a:t>
            </a:r>
          </a:p>
          <a:p>
            <a:pPr>
              <a:spcBef>
                <a:spcPct val="50000"/>
              </a:spcBef>
            </a:pPr>
            <a:r>
              <a:rPr lang="en-US" altLang="en-US" b="1"/>
              <a:t>Billiard Ball Model</a:t>
            </a:r>
            <a:endParaRPr lang="en-US" altLang="en-US">
              <a:solidFill>
                <a:schemeClr val="tx2"/>
              </a:solidFill>
            </a:endParaRP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atom is a </a:t>
            </a: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uniform, </a:t>
            </a: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solid sphere</a:t>
            </a:r>
          </a:p>
        </p:txBody>
      </p:sp>
      <p:pic>
        <p:nvPicPr>
          <p:cNvPr id="32773" name="Picture 5" descr="C:\My Documents\Christy's Stuff\Teaching Stuff\01-02 School Year\Chemistry\Lessons\Atomic Structure\Atomic Structure Timeline\atom_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4684713"/>
            <a:ext cx="2133600" cy="205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22955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374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8" t="15152" r="5512" b="5717"/>
          <a:stretch/>
        </p:blipFill>
        <p:spPr>
          <a:xfrm>
            <a:off x="723900" y="1219200"/>
            <a:ext cx="7696200" cy="49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0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13084" b="7401"/>
          <a:stretch/>
        </p:blipFill>
        <p:spPr>
          <a:xfrm>
            <a:off x="609600" y="1219200"/>
            <a:ext cx="7924800" cy="509349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88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1613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5511" b="5717"/>
          <a:stretch/>
        </p:blipFill>
        <p:spPr>
          <a:xfrm>
            <a:off x="491612" y="1219200"/>
            <a:ext cx="8118987" cy="52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93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6836" r="6458" b="7401"/>
          <a:stretch/>
        </p:blipFill>
        <p:spPr>
          <a:xfrm>
            <a:off x="647700" y="1143000"/>
            <a:ext cx="7848600" cy="52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46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6836" r="14977" b="7401"/>
          <a:stretch/>
        </p:blipFill>
        <p:spPr>
          <a:xfrm>
            <a:off x="685800" y="1120877"/>
            <a:ext cx="7772400" cy="540707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22123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03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8350" b="5717"/>
          <a:stretch/>
        </p:blipFill>
        <p:spPr>
          <a:xfrm>
            <a:off x="762000" y="1143000"/>
            <a:ext cx="7620000" cy="519043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581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61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9" t="15152" r="4564" b="7401"/>
          <a:stretch/>
        </p:blipFill>
        <p:spPr>
          <a:xfrm>
            <a:off x="571500" y="1143000"/>
            <a:ext cx="8001000" cy="524823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41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8" t="15152" r="1725" b="9085"/>
          <a:stretch/>
        </p:blipFill>
        <p:spPr>
          <a:xfrm>
            <a:off x="685800" y="990600"/>
            <a:ext cx="7744424" cy="5410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3212" y="9832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0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9" t="15152" r="2671" b="17503"/>
          <a:stretch/>
        </p:blipFill>
        <p:spPr>
          <a:xfrm>
            <a:off x="940910" y="1143000"/>
            <a:ext cx="7441090" cy="5257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23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9" t="15152" r="11190" b="7401"/>
          <a:stretch/>
        </p:blipFill>
        <p:spPr>
          <a:xfrm>
            <a:off x="609600" y="1219200"/>
            <a:ext cx="7924800" cy="507469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17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927259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John Dalton</a:t>
            </a:r>
            <a:endParaRPr lang="en-US" altLang="en-US" b="0" dirty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81200" y="1981200"/>
            <a:ext cx="47531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</a:rPr>
              <a:t>Dalton’s Atomic Theory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25475" y="2687638"/>
            <a:ext cx="79502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latin typeface="Arial" panose="020B0604020202020204" pitchFamily="34" charset="0"/>
              </a:rPr>
              <a:t>1.	Elements are composed of small indivisible particles called atoms.</a:t>
            </a:r>
          </a:p>
          <a:p>
            <a:pPr>
              <a:spcBef>
                <a:spcPct val="40000"/>
              </a:spcBef>
            </a:pPr>
            <a:r>
              <a:rPr lang="en-US" altLang="en-US" sz="2800">
                <a:latin typeface="Arial" panose="020B0604020202020204" pitchFamily="34" charset="0"/>
              </a:rPr>
              <a:t>2.	Atoms of the same element are identical.  Atoms of different elements are different.</a:t>
            </a:r>
          </a:p>
          <a:p>
            <a:pPr>
              <a:spcBef>
                <a:spcPct val="40000"/>
              </a:spcBef>
            </a:pPr>
            <a:r>
              <a:rPr lang="en-US" altLang="en-US" sz="2800">
                <a:latin typeface="Arial" panose="020B0604020202020204" pitchFamily="34" charset="0"/>
              </a:rPr>
              <a:t>3.	Atoms of different elements combine together in simple proportions to create a compound.</a:t>
            </a:r>
          </a:p>
          <a:p>
            <a:pPr>
              <a:spcBef>
                <a:spcPct val="40000"/>
              </a:spcBef>
            </a:pPr>
            <a:r>
              <a:rPr lang="en-US" altLang="en-US" sz="2800">
                <a:latin typeface="Arial" panose="020B0604020202020204" pitchFamily="34" charset="0"/>
              </a:rPr>
              <a:t>4.	In a chemical reaction, atoms are rearranged, but not changed.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33999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9" t="15152" r="14977" b="10768"/>
          <a:stretch/>
        </p:blipFill>
        <p:spPr>
          <a:xfrm>
            <a:off x="609600" y="1295400"/>
            <a:ext cx="7848600" cy="526868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69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1" y="1219200"/>
            <a:ext cx="8381999" cy="531913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87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832"/>
            <a:ext cx="8229600" cy="1143000"/>
          </a:xfrm>
        </p:spPr>
        <p:txBody>
          <a:bodyPr/>
          <a:lstStyle/>
          <a:p>
            <a:r>
              <a:rPr lang="en-US" dirty="0" smtClean="0"/>
              <a:t>5-2 – The Periodic Table</a:t>
            </a:r>
            <a:endParaRPr lang="en-US" dirty="0"/>
          </a:p>
        </p:txBody>
      </p:sp>
      <p:pic>
        <p:nvPicPr>
          <p:cNvPr id="1026" name="Picture 2" descr="https://middleschoolscienceblog.files.wordpress.com/2016/07/coloringperiodictable2.png?w=700&amp;h=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077200" cy="55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2667000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686050"/>
            <a:ext cx="609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1,3,11,19,37,55,87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266700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4,12,20,38,56,88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3575631" y="270510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5,13,31,49,81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4229100" y="268605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6,14,32,50,82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4966281" y="270510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7,15,33,51,83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5652081" y="268605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8,16,34,52,84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6385506" y="2693774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9,17,35,53,85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7071306" y="266700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2,10,18,36,54,86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1589668" y="3810000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</a:t>
            </a: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2357437" y="3850770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</a:t>
            </a:r>
            <a:endParaRPr 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3756791" y="3850768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3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4501937" y="3850769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4</a:t>
            </a:r>
            <a:endParaRPr 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5204404" y="3850770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5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5875918" y="3864295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6</a:t>
            </a:r>
            <a:endParaRPr 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6609339" y="3864110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7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7309431" y="3872766"/>
            <a:ext cx="238125" cy="25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8</a:t>
            </a:r>
            <a:endParaRPr lang="en-US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1403930" y="4442778"/>
            <a:ext cx="609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NM  - H</a:t>
            </a:r>
          </a:p>
          <a:p>
            <a:endParaRPr lang="en-US" sz="1050" dirty="0"/>
          </a:p>
          <a:p>
            <a:r>
              <a:rPr lang="en-US" sz="1050" dirty="0" smtClean="0"/>
              <a:t>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1699" y="4448394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97340" y="4438868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04205" y="4438868"/>
            <a:ext cx="609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MD</a:t>
            </a:r>
          </a:p>
          <a:p>
            <a:endParaRPr lang="en-US" sz="1050" dirty="0"/>
          </a:p>
          <a:p>
            <a:r>
              <a:rPr lang="en-US" sz="1050" dirty="0" smtClean="0"/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5300" y="4450472"/>
            <a:ext cx="609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NM</a:t>
            </a:r>
            <a:endParaRPr lang="en-US" sz="1050" dirty="0"/>
          </a:p>
          <a:p>
            <a:r>
              <a:rPr lang="en-US" sz="1050" dirty="0" smtClean="0"/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96870" y="4450472"/>
            <a:ext cx="6096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NM  </a:t>
            </a:r>
          </a:p>
          <a:p>
            <a:endParaRPr lang="en-US" sz="1050" dirty="0"/>
          </a:p>
          <a:p>
            <a:r>
              <a:rPr lang="en-US" sz="1050" dirty="0" smtClean="0"/>
              <a:t>MD</a:t>
            </a:r>
          </a:p>
          <a:p>
            <a:endParaRPr lang="en-US" sz="1050" dirty="0"/>
          </a:p>
          <a:p>
            <a:r>
              <a:rPr lang="en-US" sz="1050" dirty="0" smtClean="0"/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15001" y="4450472"/>
            <a:ext cx="6096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NM  </a:t>
            </a:r>
          </a:p>
          <a:p>
            <a:endParaRPr lang="en-US" sz="1050" dirty="0"/>
          </a:p>
          <a:p>
            <a:r>
              <a:rPr lang="en-US" sz="1050" dirty="0" smtClean="0"/>
              <a:t>MD</a:t>
            </a:r>
          </a:p>
          <a:p>
            <a:endParaRPr lang="en-US" sz="1050" dirty="0"/>
          </a:p>
          <a:p>
            <a:r>
              <a:rPr lang="en-US" sz="1050" dirty="0" smtClean="0"/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23601" y="4435283"/>
            <a:ext cx="609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NM</a:t>
            </a:r>
          </a:p>
          <a:p>
            <a:endParaRPr lang="en-US" sz="1050" dirty="0"/>
          </a:p>
          <a:p>
            <a:r>
              <a:rPr lang="en-US" sz="1050" dirty="0" smtClean="0"/>
              <a:t>MD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37972" y="4433499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930" y="5534783"/>
            <a:ext cx="647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Most reactive</a:t>
            </a:r>
          </a:p>
          <a:p>
            <a:r>
              <a:rPr lang="en-US" sz="1050" dirty="0" smtClean="0"/>
              <a:t>Metallic group</a:t>
            </a:r>
            <a:endParaRPr lang="en-US" sz="1050" dirty="0"/>
          </a:p>
        </p:txBody>
      </p:sp>
      <p:sp>
        <p:nvSpPr>
          <p:cNvPr id="33" name="TextBox 32"/>
          <p:cNvSpPr txBox="1"/>
          <p:nvPr/>
        </p:nvSpPr>
        <p:spPr>
          <a:xfrm>
            <a:off x="7094112" y="5622425"/>
            <a:ext cx="6476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Least  reactive group</a:t>
            </a:r>
            <a:endParaRPr lang="en-US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6301652" y="5541633"/>
            <a:ext cx="853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Most reactive</a:t>
            </a:r>
          </a:p>
          <a:p>
            <a:r>
              <a:rPr lang="en-US" sz="1050" dirty="0" smtClean="0"/>
              <a:t>Nonmetallic  group</a:t>
            </a:r>
            <a:endParaRPr lang="en-US" sz="1050" dirty="0"/>
          </a:p>
        </p:txBody>
      </p:sp>
      <p:sp>
        <p:nvSpPr>
          <p:cNvPr id="35" name="TextBox 34"/>
          <p:cNvSpPr txBox="1"/>
          <p:nvPr/>
        </p:nvSpPr>
        <p:spPr>
          <a:xfrm>
            <a:off x="2144936" y="5541633"/>
            <a:ext cx="6476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Next Most reactive</a:t>
            </a:r>
          </a:p>
          <a:p>
            <a:r>
              <a:rPr lang="en-US" sz="1050" dirty="0" smtClean="0"/>
              <a:t>Metallic group</a:t>
            </a:r>
            <a:endParaRPr lang="en-US" sz="1050" dirty="0"/>
          </a:p>
        </p:txBody>
      </p:sp>
      <p:sp>
        <p:nvSpPr>
          <p:cNvPr id="36" name="TextBox 35"/>
          <p:cNvSpPr txBox="1"/>
          <p:nvPr/>
        </p:nvSpPr>
        <p:spPr>
          <a:xfrm>
            <a:off x="2830735" y="5541634"/>
            <a:ext cx="647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Less reactive</a:t>
            </a:r>
          </a:p>
          <a:p>
            <a:r>
              <a:rPr lang="en-US" sz="1050" dirty="0" smtClean="0"/>
              <a:t>Than group 2</a:t>
            </a:r>
            <a:endParaRPr lang="en-US" sz="1050" dirty="0"/>
          </a:p>
        </p:txBody>
      </p:sp>
      <p:sp>
        <p:nvSpPr>
          <p:cNvPr id="37" name="TextBox 36"/>
          <p:cNvSpPr txBox="1"/>
          <p:nvPr/>
        </p:nvSpPr>
        <p:spPr>
          <a:xfrm>
            <a:off x="3528941" y="5550605"/>
            <a:ext cx="74195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Less reactive</a:t>
            </a:r>
          </a:p>
          <a:p>
            <a:r>
              <a:rPr lang="en-US" sz="1050" dirty="0" smtClean="0"/>
              <a:t>Than transition metals</a:t>
            </a:r>
            <a:endParaRPr lang="en-US" sz="1050" dirty="0"/>
          </a:p>
        </p:txBody>
      </p:sp>
      <p:sp>
        <p:nvSpPr>
          <p:cNvPr id="39" name="TextBox 38"/>
          <p:cNvSpPr txBox="1"/>
          <p:nvPr/>
        </p:nvSpPr>
        <p:spPr>
          <a:xfrm>
            <a:off x="4278475" y="5631396"/>
            <a:ext cx="647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Less reactive</a:t>
            </a:r>
          </a:p>
          <a:p>
            <a:r>
              <a:rPr lang="en-US" sz="1050" dirty="0" smtClean="0"/>
              <a:t>Than group 3</a:t>
            </a:r>
            <a:endParaRPr lang="en-US" sz="1050" dirty="0"/>
          </a:p>
        </p:txBody>
      </p:sp>
      <p:sp>
        <p:nvSpPr>
          <p:cNvPr id="40" name="TextBox 39"/>
          <p:cNvSpPr txBox="1"/>
          <p:nvPr/>
        </p:nvSpPr>
        <p:spPr>
          <a:xfrm>
            <a:off x="4973757" y="5604407"/>
            <a:ext cx="647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Less reactive</a:t>
            </a:r>
          </a:p>
          <a:p>
            <a:r>
              <a:rPr lang="en-US" sz="1050" dirty="0" smtClean="0"/>
              <a:t>Than group 4</a:t>
            </a:r>
            <a:endParaRPr lang="en-US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5657709" y="5579733"/>
            <a:ext cx="647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More reactive</a:t>
            </a:r>
          </a:p>
          <a:p>
            <a:r>
              <a:rPr lang="en-US" sz="1050" dirty="0" smtClean="0"/>
              <a:t>Than group 5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28050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1725" b="5717"/>
          <a:stretch/>
        </p:blipFill>
        <p:spPr>
          <a:xfrm>
            <a:off x="647700" y="1417638"/>
            <a:ext cx="7848600" cy="48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67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13084" b="7401"/>
          <a:stretch/>
        </p:blipFill>
        <p:spPr>
          <a:xfrm>
            <a:off x="609600" y="1393057"/>
            <a:ext cx="7772400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92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9297" b="7401"/>
          <a:stretch/>
        </p:blipFill>
        <p:spPr>
          <a:xfrm>
            <a:off x="609600" y="1417638"/>
            <a:ext cx="7848600" cy="50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97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9" t="15152" r="4564" b="7401"/>
          <a:stretch/>
        </p:blipFill>
        <p:spPr>
          <a:xfrm>
            <a:off x="459658" y="1219200"/>
            <a:ext cx="8001000" cy="497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13084" b="7401"/>
          <a:stretch/>
        </p:blipFill>
        <p:spPr>
          <a:xfrm>
            <a:off x="914400" y="1219200"/>
            <a:ext cx="7543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389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5511" b="7401"/>
          <a:stretch/>
        </p:blipFill>
        <p:spPr>
          <a:xfrm>
            <a:off x="381000" y="1295400"/>
            <a:ext cx="8153400" cy="52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156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11191" b="9085"/>
          <a:stretch/>
        </p:blipFill>
        <p:spPr>
          <a:xfrm>
            <a:off x="685800" y="1295400"/>
            <a:ext cx="78486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J. J. Thomson </a:t>
            </a:r>
            <a:r>
              <a:rPr lang="en-US" altLang="en-US" b="0" dirty="0"/>
              <a:t>(1903)</a:t>
            </a:r>
            <a:endParaRPr lang="en-US" altLang="en-US" dirty="0"/>
          </a:p>
        </p:txBody>
      </p:sp>
      <p:pic>
        <p:nvPicPr>
          <p:cNvPr id="39939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5" b="66310"/>
          <a:stretch>
            <a:fillRect/>
          </a:stretch>
        </p:blipFill>
        <p:spPr bwMode="auto">
          <a:xfrm>
            <a:off x="357188" y="2482850"/>
            <a:ext cx="30257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3657600" y="2371725"/>
            <a:ext cx="5183188" cy="4233863"/>
          </a:xfrm>
        </p:spPr>
        <p:txBody>
          <a:bodyPr/>
          <a:lstStyle/>
          <a:p>
            <a:r>
              <a:rPr lang="en-US" altLang="en-US"/>
              <a:t>Cathode Ray Tube Experiments</a:t>
            </a:r>
            <a:endParaRPr lang="en-US" altLang="en-US">
              <a:solidFill>
                <a:schemeClr val="tx2"/>
              </a:solidFill>
            </a:endParaRP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beam of negative particles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Discovered Electrons</a:t>
            </a: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negative particles within the atom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Plum-pudding Model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51219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2671" b="7401"/>
          <a:stretch/>
        </p:blipFill>
        <p:spPr>
          <a:xfrm>
            <a:off x="457200" y="1388141"/>
            <a:ext cx="822960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23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22" t="15152" r="1725" b="9085"/>
          <a:stretch/>
        </p:blipFill>
        <p:spPr>
          <a:xfrm>
            <a:off x="457200" y="1219200"/>
            <a:ext cx="8001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0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5511" b="7401"/>
          <a:stretch/>
        </p:blipFill>
        <p:spPr>
          <a:xfrm>
            <a:off x="576469" y="1219200"/>
            <a:ext cx="799106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889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89" t="15152" r="6457" b="7401"/>
          <a:stretch/>
        </p:blipFill>
        <p:spPr>
          <a:xfrm>
            <a:off x="533400" y="1219200"/>
            <a:ext cx="8077200" cy="51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4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11191" b="7401"/>
          <a:stretch/>
        </p:blipFill>
        <p:spPr>
          <a:xfrm>
            <a:off x="726358" y="1143000"/>
            <a:ext cx="7691284" cy="53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98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5" t="15152" r="2671" b="7401"/>
          <a:stretch/>
        </p:blipFill>
        <p:spPr>
          <a:xfrm>
            <a:off x="432619" y="1295400"/>
            <a:ext cx="8305800" cy="50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1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36563" y="1066800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J. J. Thomson </a:t>
            </a:r>
            <a:r>
              <a:rPr lang="en-US" altLang="en-US" b="0" dirty="0"/>
              <a:t>(1903)</a:t>
            </a:r>
            <a:endParaRPr lang="en-US" altLang="en-US" dirty="0"/>
          </a:p>
        </p:txBody>
      </p:sp>
      <p:sp>
        <p:nvSpPr>
          <p:cNvPr id="40965" name="Rectangle 1029"/>
          <p:cNvSpPr>
            <a:spLocks noGrp="1" noChangeArrowheads="1"/>
          </p:cNvSpPr>
          <p:nvPr>
            <p:ph type="body" sz="half" idx="2"/>
          </p:nvPr>
        </p:nvSpPr>
        <p:spPr>
          <a:xfrm>
            <a:off x="4322763" y="3232150"/>
            <a:ext cx="4618037" cy="29400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Plum-pudding Model</a:t>
            </a: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positive sphere (pudding) with </a:t>
            </a:r>
            <a:br>
              <a:rPr lang="en-US" altLang="en-US">
                <a:solidFill>
                  <a:schemeClr val="tx2"/>
                </a:solidFill>
              </a:rPr>
            </a:br>
            <a:r>
              <a:rPr lang="en-US" altLang="en-US">
                <a:solidFill>
                  <a:schemeClr val="tx2"/>
                </a:solidFill>
              </a:rPr>
              <a:t>negative electrons (plums) dispersed throughout</a:t>
            </a:r>
          </a:p>
        </p:txBody>
      </p:sp>
      <p:pic>
        <p:nvPicPr>
          <p:cNvPr id="40966" name="Picture 1030" descr="C:\My Documents\Christy's Stuff\Teaching Stuff\01-02 School Year\Chemistry\Lessons\Atomic Structure\Atomic Structure Timeline\atom_pi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97125"/>
            <a:ext cx="3810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33841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1143000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Ernest Rutherford</a:t>
            </a:r>
            <a:r>
              <a:rPr lang="en-US" altLang="en-US" b="0" dirty="0"/>
              <a:t> (1911)</a:t>
            </a:r>
            <a:endParaRPr lang="en-US" altLang="en-US" dirty="0"/>
          </a:p>
        </p:txBody>
      </p:sp>
      <p:pic>
        <p:nvPicPr>
          <p:cNvPr id="41987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5705" r="75871" b="60143"/>
          <a:stretch>
            <a:fillRect/>
          </a:stretch>
        </p:blipFill>
        <p:spPr bwMode="auto">
          <a:xfrm>
            <a:off x="355600" y="2486025"/>
            <a:ext cx="3049588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3656013" y="2486025"/>
            <a:ext cx="5183187" cy="4114800"/>
          </a:xfrm>
        </p:spPr>
        <p:txBody>
          <a:bodyPr/>
          <a:lstStyle/>
          <a:p>
            <a:r>
              <a:rPr lang="en-US" altLang="en-US"/>
              <a:t>Gold Foil Experiment</a:t>
            </a:r>
            <a:endParaRPr lang="en-US" altLang="en-US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/>
              <a:t>Discovered the nucleus</a:t>
            </a:r>
            <a:endParaRPr lang="en-US" altLang="en-US">
              <a:solidFill>
                <a:schemeClr val="tx2"/>
              </a:solidFill>
            </a:endParaRP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dense, positive charge in the center of the atom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Nuclear Model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243169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970758"/>
            <a:ext cx="7772400" cy="1143000"/>
          </a:xfrm>
        </p:spPr>
        <p:txBody>
          <a:bodyPr/>
          <a:lstStyle/>
          <a:p>
            <a:pPr algn="l"/>
            <a:r>
              <a:rPr lang="en-US" altLang="en-US" dirty="0"/>
              <a:t>Ernest Rutherford</a:t>
            </a:r>
            <a:r>
              <a:rPr lang="en-US" altLang="en-US" b="0" dirty="0"/>
              <a:t> (1911)</a:t>
            </a:r>
            <a:endParaRPr lang="en-US" altLang="en-US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63650" y="5305425"/>
            <a:ext cx="6616700" cy="134778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Nuclear Model</a:t>
            </a:r>
          </a:p>
          <a:p>
            <a:pPr lvl="1"/>
            <a:r>
              <a:rPr lang="en-US" altLang="en-US">
                <a:solidFill>
                  <a:schemeClr val="tx2"/>
                </a:solidFill>
              </a:rPr>
              <a:t>dense, positive nucleus surrounded by negative electrons</a:t>
            </a:r>
          </a:p>
        </p:txBody>
      </p:sp>
      <p:pic>
        <p:nvPicPr>
          <p:cNvPr id="43013" name="Picture 5" descr="C:\My Documents\Christy's Stuff\Teaching Stuff\01-02 School Year\Chemistry\Lessons\Atomic Structure\Atomic Structure Timeline\atom_pi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992313"/>
            <a:ext cx="6286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5-1 – Atomic Theory</a:t>
            </a:r>
          </a:p>
        </p:txBody>
      </p:sp>
    </p:spTree>
    <p:extLst>
      <p:ext uri="{BB962C8B-B14F-4D97-AF65-F5344CB8AC3E}">
        <p14:creationId xmlns:p14="http://schemas.microsoft.com/office/powerpoint/2010/main" val="30289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1289</Words>
  <Application>Microsoft Office PowerPoint</Application>
  <PresentationFormat>On-screen Show (4:3)</PresentationFormat>
  <Paragraphs>283</Paragraphs>
  <Slides>65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Atoms &amp; the Periodic Table</vt:lpstr>
      <vt:lpstr>Models of the Atom over Time</vt:lpstr>
      <vt:lpstr>Democritus (400 B.C.)</vt:lpstr>
      <vt:lpstr>John Dalton (1807)</vt:lpstr>
      <vt:lpstr>John Dalton</vt:lpstr>
      <vt:lpstr>J. J. Thomson (1903)</vt:lpstr>
      <vt:lpstr>J. J. Thomson (1903)</vt:lpstr>
      <vt:lpstr>Ernest Rutherford (1911)</vt:lpstr>
      <vt:lpstr>Ernest Rutherford (1911)</vt:lpstr>
      <vt:lpstr>Niels Bohr (1913)</vt:lpstr>
      <vt:lpstr>Niels Bohr (1913)</vt:lpstr>
      <vt:lpstr>Current Atomic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5-1 – Atomic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5-1 – Atomic Theory</vt:lpstr>
      <vt:lpstr>5-1 – Atomic Theory</vt:lpstr>
      <vt:lpstr>5-1 – Atomic Theory</vt:lpstr>
      <vt:lpstr>5-1 – Atomic Theory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5-2 – The Periodic Table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  <vt:lpstr>Classifying Matter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Classifying Matter</dc:title>
  <dc:creator>The User</dc:creator>
  <cp:lastModifiedBy>Parrott, Maureen</cp:lastModifiedBy>
  <cp:revision>54</cp:revision>
  <dcterms:created xsi:type="dcterms:W3CDTF">2015-01-06T01:40:52Z</dcterms:created>
  <dcterms:modified xsi:type="dcterms:W3CDTF">2019-02-25T21:12:51Z</dcterms:modified>
</cp:coreProperties>
</file>